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36"/>
  </p:notesMasterIdLst>
  <p:handoutMasterIdLst>
    <p:handoutMasterId r:id="rId37"/>
  </p:handoutMasterIdLst>
  <p:sldIdLst>
    <p:sldId id="257" r:id="rId5"/>
    <p:sldId id="258" r:id="rId6"/>
    <p:sldId id="259" r:id="rId7"/>
    <p:sldId id="260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62" r:id="rId32"/>
    <p:sldId id="263" r:id="rId33"/>
    <p:sldId id="264" r:id="rId34"/>
    <p:sldId id="265" r:id="rId35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257"/>
            <p14:sldId id="258"/>
            <p14:sldId id="259"/>
            <p14:sldId id="260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9" autoAdjust="0"/>
    <p:restoredTop sz="94249" autoAdjust="0"/>
  </p:normalViewPr>
  <p:slideViewPr>
    <p:cSldViewPr snapToGrid="0">
      <p:cViewPr>
        <p:scale>
          <a:sx n="76" d="100"/>
          <a:sy n="76" d="100"/>
        </p:scale>
        <p:origin x="-492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3" d="100"/>
          <a:sy n="53" d="100"/>
        </p:scale>
        <p:origin x="-2874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=""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=""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=""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=""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=""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26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7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AB365809-61E1-443F-B6C0-E47C3998F677}" type="slidenum">
              <a:rPr lang="en-US"/>
              <a:pPr/>
              <a:t>13</a:t>
            </a:fld>
            <a:endParaRPr lang="en-US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75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B4A35B32-ED52-4965-B3CB-9FB8C276D716}" type="slidenum">
              <a:rPr lang="en-US"/>
              <a:pPr/>
              <a:t>14</a:t>
            </a:fld>
            <a:endParaRPr lang="en-US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65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488FFBDF-3415-44B9-9EA1-0A311E007BD8}" type="slidenum">
              <a:rPr lang="en-US"/>
              <a:pPr/>
              <a:t>15</a:t>
            </a:fld>
            <a:endParaRPr lang="en-US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79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C875F1E6-F29C-4D0A-8109-6D2C7C8C0BF9}" type="slidenum">
              <a:rPr lang="en-US"/>
              <a:pPr/>
              <a:t>16</a:t>
            </a:fld>
            <a:endParaRPr lang="en-US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09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F63C6648-61A1-4CC7-A5A7-68DA7006DCF8}" type="slidenum">
              <a:rPr lang="en-US"/>
              <a:pPr/>
              <a:t>17</a:t>
            </a:fld>
            <a:endParaRPr lang="en-US"/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36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D9E3BCAF-2135-432D-9324-C258E99E3223}" type="slidenum">
              <a:rPr lang="en-US"/>
              <a:pPr/>
              <a:t>18</a:t>
            </a:fld>
            <a:endParaRPr lang="en-US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65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7672CC45-A961-47DB-8DAA-B63A27E67593}" type="slidenum">
              <a:rPr lang="en-US"/>
              <a:pPr/>
              <a:t>19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30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66F41AB8-647F-466D-BAC9-C831F44755A2}" type="slidenum">
              <a:rPr lang="en-US"/>
              <a:pPr/>
              <a:t>20</a:t>
            </a:fld>
            <a:endParaRPr 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10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1536BC3C-D3FE-4A01-A74F-0A2F57C19257}" type="slidenum">
              <a:rPr lang="en-US"/>
              <a:pPr/>
              <a:t>21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48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EEE18D83-677B-4216-84C0-47FEB59A1B8B}" type="slidenum">
              <a:rPr lang="en-US"/>
              <a:pPr/>
              <a:t>22</a:t>
            </a:fld>
            <a:endParaRPr 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5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2F2A0D70-1F4E-494C-9B8D-A5F4EA755686}" type="slidenum">
              <a:rPr lang="en-US"/>
              <a:pPr/>
              <a:t>5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27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5B8560E1-2C75-4DA9-8D7A-2B9F8082E77B}" type="slidenum">
              <a:rPr lang="en-US"/>
              <a:pPr/>
              <a:t>23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18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DD41E9B9-3461-4214-A628-592383B7E5CA}" type="slidenum">
              <a:rPr lang="en-US"/>
              <a:pPr/>
              <a:t>24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83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B017AA0C-6821-40C6-8217-728856E2096C}" type="slidenum">
              <a:rPr lang="en-US"/>
              <a:pPr/>
              <a:t>25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1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D41DCD50-D7CE-4AF4-AD92-D1DE33CDC6B5}" type="slidenum">
              <a:rPr lang="en-US"/>
              <a:pPr/>
              <a:t>26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81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27225EAB-429E-4010-B3C2-4ABA9EA71BF1}" type="slidenum">
              <a:rPr lang="en-US"/>
              <a:pPr/>
              <a:t>6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77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87122E45-C747-4355-AB65-2E1BDBD7FC7E}" type="slidenum">
              <a:rPr lang="en-US"/>
              <a:pPr/>
              <a:t>7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4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AB958A6C-3596-46D9-90BE-00720359A73B}" type="slidenum">
              <a:rPr lang="en-US"/>
              <a:pPr/>
              <a:t>8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68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59B0BE28-FC60-4ACC-A539-F12DD823B9EA}" type="slidenum">
              <a:rPr lang="en-US"/>
              <a:pPr/>
              <a:t>9</a:t>
            </a:fld>
            <a:endParaRPr lang="en-US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04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53481F6B-B402-4567-A1D5-C1C612367897}" type="slidenum">
              <a:rPr lang="en-US"/>
              <a:pPr/>
              <a:t>10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94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36A7F4EA-3660-4A8D-9788-F0F8FC9B3462}" type="slidenum">
              <a:rPr lang="en-US"/>
              <a:pPr/>
              <a:t>11</a:t>
            </a:fld>
            <a:endParaRPr 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03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B1B5C9AB-429C-4A28-AB45-B906DC09CC7F}" type="slidenum">
              <a:rPr lang="en-US"/>
              <a:pPr/>
              <a:t>12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59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=""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=""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=""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=""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=""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=""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=""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=""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=""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=""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=""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=""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=""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=""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=""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=""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=""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=""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=""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=""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=""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=""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=""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=""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=""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=""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=""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=""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=""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=""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=""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=""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=""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=""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=""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=""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=""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=""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=""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=""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=""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=""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=""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=""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=""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=""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=""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=""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=""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=""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=""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=""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=""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=""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=""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=""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=""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=""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=""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=""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=""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914400" y="6324600"/>
            <a:ext cx="9042400" cy="25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4002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914400" y="6324600"/>
            <a:ext cx="9042400" cy="25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29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=""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=""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=""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=""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=""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  <p:sldLayoutId id="2147483759" r:id="rId42"/>
    <p:sldLayoutId id="2147483760" r:id="rId4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00" y="3562815"/>
            <a:ext cx="6769100" cy="1752600"/>
          </a:xfrm>
        </p:spPr>
        <p:txBody>
          <a:bodyPr/>
          <a:lstStyle/>
          <a:p>
            <a:r>
              <a:rPr lang="en-US">
                <a:latin typeface="Arial" charset="0"/>
              </a:rPr>
              <a:t>Lecture 2: </a:t>
            </a:r>
            <a:r>
              <a:rPr lang="en-US" dirty="0">
                <a:latin typeface="Arial" charset="0"/>
              </a:rPr>
              <a:t>File System</a:t>
            </a:r>
            <a:endParaRPr lang="en-US" dirty="0"/>
          </a:p>
        </p:txBody>
      </p:sp>
      <p:sp>
        <p:nvSpPr>
          <p:cNvPr id="5" name="Text Box 6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3913188" y="2241361"/>
            <a:ext cx="67548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800" dirty="0">
                <a:solidFill>
                  <a:schemeClr val="bg1"/>
                </a:solidFill>
              </a:rPr>
              <a:t>Introduction to Databases</a:t>
            </a:r>
            <a:br>
              <a:rPr lang="en-US" sz="3800" dirty="0">
                <a:solidFill>
                  <a:schemeClr val="bg1"/>
                </a:solidFill>
              </a:rPr>
            </a:br>
            <a:r>
              <a:rPr lang="en-US" sz="1400">
                <a:solidFill>
                  <a:schemeClr val="bg1"/>
                </a:solidFill>
              </a:rPr>
              <a:t>CT042-3-1-IDB 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710180" y="184608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/>
              <a:t>Historical Roots: Files and File Systems</a:t>
            </a:r>
            <a:br>
              <a:rPr lang="en-US" dirty="0"/>
            </a:br>
            <a:r>
              <a:rPr lang="en-US" dirty="0"/>
              <a:t>(continued)</a:t>
            </a:r>
          </a:p>
        </p:txBody>
      </p:sp>
      <p:pic>
        <p:nvPicPr>
          <p:cNvPr id="25616" name="Picture 16" descr="Tbl01-0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64" y="1421876"/>
            <a:ext cx="10701455" cy="479038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37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762000"/>
          </a:xfrm>
        </p:spPr>
        <p:txBody>
          <a:bodyPr>
            <a:normAutofit fontScale="90000"/>
          </a:bodyPr>
          <a:lstStyle/>
          <a:p>
            <a:r>
              <a:rPr lang="en-US" sz="2800"/>
              <a:t>Historical Roots: Files and File Systems</a:t>
            </a:r>
            <a:br>
              <a:rPr lang="en-US" sz="2800"/>
            </a:br>
            <a:r>
              <a:rPr lang="en-US" sz="2800"/>
              <a:t>(continued)</a:t>
            </a:r>
          </a:p>
        </p:txBody>
      </p:sp>
      <p:pic>
        <p:nvPicPr>
          <p:cNvPr id="29715" name="Picture 19" descr="Fig01-0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0" y="2030586"/>
            <a:ext cx="10328721" cy="354065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45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7315200" y="4191001"/>
            <a:ext cx="182808" cy="36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buFont typeface="Monotype Sorts" pitchFamily="1" charset="2"/>
              <a:buNone/>
            </a:pPr>
            <a:endParaRPr lang="en-US"/>
          </a:p>
        </p:txBody>
      </p:sp>
      <p:sp>
        <p:nvSpPr>
          <p:cNvPr id="32778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Historical Roots: Files and File Systems</a:t>
            </a:r>
            <a:br>
              <a:rPr lang="en-US"/>
            </a:br>
            <a:r>
              <a:rPr lang="en-US"/>
              <a:t>(continued)</a:t>
            </a:r>
          </a:p>
        </p:txBody>
      </p:sp>
      <p:sp>
        <p:nvSpPr>
          <p:cNvPr id="32779" name="Rectangle 1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 number of databases increased, small file system evolved</a:t>
            </a:r>
          </a:p>
          <a:p>
            <a:r>
              <a:rPr lang="en-US"/>
              <a:t>Each file used its own application programs</a:t>
            </a:r>
          </a:p>
          <a:p>
            <a:r>
              <a:rPr lang="en-US"/>
              <a:t>Each file was owned by individual or department who commissioned its creation</a:t>
            </a:r>
          </a:p>
        </p:txBody>
      </p:sp>
    </p:spTree>
    <p:extLst>
      <p:ext uri="{BB962C8B-B14F-4D97-AF65-F5344CB8AC3E}">
        <p14:creationId xmlns:p14="http://schemas.microsoft.com/office/powerpoint/2010/main" val="214270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533400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en-US" sz="2800"/>
              <a:t>Historical Roots: Files and File Systems</a:t>
            </a:r>
            <a:br>
              <a:rPr lang="en-US" sz="2800"/>
            </a:br>
            <a:r>
              <a:rPr lang="en-US" sz="2800"/>
              <a:t>(continued)</a:t>
            </a:r>
          </a:p>
        </p:txBody>
      </p:sp>
      <p:pic>
        <p:nvPicPr>
          <p:cNvPr id="55309" name="Picture 13" descr="Fig01-0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769" y="1680949"/>
            <a:ext cx="6826398" cy="46227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8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Problems with File System </a:t>
            </a:r>
            <a:br>
              <a:rPr lang="en-US"/>
            </a:br>
            <a:r>
              <a:rPr lang="en-US"/>
              <a:t>Data Management</a:t>
            </a:r>
          </a:p>
        </p:txBody>
      </p:sp>
      <p:sp>
        <p:nvSpPr>
          <p:cNvPr id="3686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Time-consuming, high-level activity</a:t>
            </a:r>
          </a:p>
          <a:p>
            <a:r>
              <a:rPr lang="en-US" dirty="0"/>
              <a:t>As </a:t>
            </a:r>
            <a:r>
              <a:rPr lang="en-US" dirty="0">
                <a:solidFill>
                  <a:srgbClr val="FF0000"/>
                </a:solidFill>
              </a:rPr>
              <a:t>number of files expands</a:t>
            </a:r>
            <a:r>
              <a:rPr lang="en-US" dirty="0"/>
              <a:t>, system administration becomes difficult</a:t>
            </a:r>
          </a:p>
          <a:p>
            <a:r>
              <a:rPr lang="en-US" dirty="0"/>
              <a:t>Making </a:t>
            </a:r>
            <a:r>
              <a:rPr lang="en-US" dirty="0">
                <a:solidFill>
                  <a:srgbClr val="FF0000"/>
                </a:solidFill>
              </a:rPr>
              <a:t>changes in existing file structure </a:t>
            </a:r>
            <a:r>
              <a:rPr lang="en-US" dirty="0"/>
              <a:t>is difficult</a:t>
            </a:r>
          </a:p>
          <a:p>
            <a:r>
              <a:rPr lang="en-US" dirty="0"/>
              <a:t>File structure changes require modifications in all programs that use data in that file</a:t>
            </a:r>
          </a:p>
        </p:txBody>
      </p:sp>
    </p:spTree>
    <p:extLst>
      <p:ext uri="{BB962C8B-B14F-4D97-AF65-F5344CB8AC3E}">
        <p14:creationId xmlns:p14="http://schemas.microsoft.com/office/powerpoint/2010/main" val="19024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Problems with File System </a:t>
            </a:r>
            <a:br>
              <a:rPr lang="en-US"/>
            </a:br>
            <a:r>
              <a:rPr lang="en-US"/>
              <a:t>Data Management</a:t>
            </a:r>
          </a:p>
        </p:txBody>
      </p:sp>
      <p:sp>
        <p:nvSpPr>
          <p:cNvPr id="3891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Modifications are likely to produce errors</a:t>
            </a:r>
            <a:r>
              <a:rPr lang="en-US" dirty="0"/>
              <a:t>, requiring additional time to “debug” the program</a:t>
            </a:r>
          </a:p>
          <a:p>
            <a:r>
              <a:rPr lang="en-US" dirty="0">
                <a:solidFill>
                  <a:srgbClr val="FF0000"/>
                </a:solidFill>
              </a:rPr>
              <a:t>Security features </a:t>
            </a:r>
            <a:r>
              <a:rPr lang="en-US" dirty="0"/>
              <a:t>hard to program and therefore often omitted</a:t>
            </a:r>
          </a:p>
        </p:txBody>
      </p:sp>
    </p:spTree>
    <p:extLst>
      <p:ext uri="{BB962C8B-B14F-4D97-AF65-F5344CB8AC3E}">
        <p14:creationId xmlns:p14="http://schemas.microsoft.com/office/powerpoint/2010/main" val="287579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1143000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Redundancy(unnecessary data)</a:t>
            </a:r>
            <a:endParaRPr lang="en-US" dirty="0"/>
          </a:p>
        </p:txBody>
      </p:sp>
      <p:sp>
        <p:nvSpPr>
          <p:cNvPr id="43013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524000"/>
            <a:ext cx="7772400" cy="4114800"/>
          </a:xfrm>
        </p:spPr>
        <p:txBody>
          <a:bodyPr>
            <a:normAutofit/>
          </a:bodyPr>
          <a:lstStyle/>
          <a:p>
            <a:r>
              <a:rPr lang="en-US" dirty="0"/>
              <a:t>Data redundancy results in data inconsistency</a:t>
            </a:r>
          </a:p>
          <a:p>
            <a:pPr lvl="1"/>
            <a:r>
              <a:rPr lang="en-US" dirty="0"/>
              <a:t>Different and conflicting versions of the same data appear in different places</a:t>
            </a:r>
          </a:p>
          <a:p>
            <a:r>
              <a:rPr lang="en-US" dirty="0"/>
              <a:t>Errors more likely to occur when </a:t>
            </a:r>
            <a:r>
              <a:rPr lang="en-US" dirty="0">
                <a:solidFill>
                  <a:srgbClr val="FF0000"/>
                </a:solidFill>
              </a:rPr>
              <a:t>complex entries are made in several different files</a:t>
            </a:r>
            <a:r>
              <a:rPr lang="en-US" dirty="0"/>
              <a:t> and/or recur frequently in one or more files</a:t>
            </a:r>
          </a:p>
          <a:p>
            <a:r>
              <a:rPr lang="en-US" dirty="0"/>
              <a:t>Data anomalies develop when required changes in redundant data are not made successfully</a:t>
            </a:r>
          </a:p>
        </p:txBody>
      </p:sp>
    </p:spTree>
    <p:extLst>
      <p:ext uri="{BB962C8B-B14F-4D97-AF65-F5344CB8AC3E}">
        <p14:creationId xmlns:p14="http://schemas.microsoft.com/office/powerpoint/2010/main" val="294588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/>
              <a:t>Data </a:t>
            </a:r>
            <a:r>
              <a:rPr lang="en-US" dirty="0" smtClean="0"/>
              <a:t>Anomalies( data </a:t>
            </a:r>
            <a:r>
              <a:rPr lang="en-US" dirty="0"/>
              <a:t>deviates from expected </a:t>
            </a:r>
            <a:r>
              <a:rPr lang="en-US" dirty="0" smtClean="0"/>
              <a:t>patterns )</a:t>
            </a:r>
            <a:endParaRPr lang="en-US" dirty="0"/>
          </a:p>
        </p:txBody>
      </p:sp>
      <p:sp>
        <p:nvSpPr>
          <p:cNvPr id="44037" name="Rectangle 5"/>
          <p:cNvSpPr>
            <a:spLocks noGrp="1" noChangeArrowheads="1"/>
          </p:cNvSpPr>
          <p:nvPr>
            <p:ph idx="1"/>
          </p:nvPr>
        </p:nvSpPr>
        <p:spPr>
          <a:xfrm>
            <a:off x="1152395" y="1828800"/>
            <a:ext cx="10409128" cy="42672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3000" dirty="0"/>
              <a:t>Types of data anomalies:</a:t>
            </a:r>
          </a:p>
          <a:p>
            <a:pPr>
              <a:lnSpc>
                <a:spcPct val="90000"/>
              </a:lnSpc>
            </a:pPr>
            <a:r>
              <a:rPr lang="en-US" dirty="0"/>
              <a:t>Update anomalies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Occur when changes must be made to existing records</a:t>
            </a:r>
          </a:p>
          <a:p>
            <a:pPr>
              <a:lnSpc>
                <a:spcPct val="90000"/>
              </a:lnSpc>
            </a:pPr>
            <a:r>
              <a:rPr lang="en-US" dirty="0"/>
              <a:t>Insertion anomalies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Occur when entering new </a:t>
            </a:r>
            <a:r>
              <a:rPr lang="en-US" dirty="0" smtClean="0"/>
              <a:t>records</a:t>
            </a:r>
          </a:p>
          <a:p>
            <a:pPr lvl="1">
              <a:lnSpc>
                <a:spcPct val="90000"/>
              </a:lnSpc>
            </a:pPr>
            <a:r>
              <a:rPr lang="en-US" dirty="0" err="1" smtClean="0"/>
              <a:t>Eg</a:t>
            </a:r>
            <a:r>
              <a:rPr lang="en-US" dirty="0"/>
              <a:t>; adding a </a:t>
            </a:r>
            <a:r>
              <a:rPr lang="en-US" dirty="0">
                <a:solidFill>
                  <a:srgbClr val="FF0000"/>
                </a:solidFill>
              </a:rPr>
              <a:t>new employee requires linking them to an existing department</a:t>
            </a:r>
            <a:r>
              <a:rPr lang="en-US" dirty="0"/>
              <a:t>. If no </a:t>
            </a:r>
            <a:r>
              <a:rPr lang="en-US" dirty="0">
                <a:solidFill>
                  <a:srgbClr val="FF0000"/>
                </a:solidFill>
              </a:rPr>
              <a:t>department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exists</a:t>
            </a:r>
            <a:r>
              <a:rPr lang="en-US" dirty="0"/>
              <a:t> for a new employee, the insertion fails</a:t>
            </a:r>
          </a:p>
          <a:p>
            <a:pPr>
              <a:lnSpc>
                <a:spcPct val="90000"/>
              </a:lnSpc>
            </a:pPr>
            <a:r>
              <a:rPr lang="en-US" dirty="0"/>
              <a:t>Deletion anomalies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Occur when deleting records</a:t>
            </a:r>
          </a:p>
        </p:txBody>
      </p:sp>
    </p:spTree>
    <p:extLst>
      <p:ext uri="{BB962C8B-B14F-4D97-AF65-F5344CB8AC3E}">
        <p14:creationId xmlns:p14="http://schemas.microsoft.com/office/powerpoint/2010/main" val="376892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Systems</a:t>
            </a:r>
          </a:p>
        </p:txBody>
      </p:sp>
      <p:sp>
        <p:nvSpPr>
          <p:cNvPr id="6042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inherent in file systems make using a database system desirable</a:t>
            </a:r>
          </a:p>
          <a:p>
            <a:r>
              <a:rPr lang="en-US" dirty="0"/>
              <a:t>File system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Many separate and unrelated files</a:t>
            </a:r>
          </a:p>
          <a:p>
            <a:r>
              <a:rPr lang="en-US" dirty="0"/>
              <a:t>Database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Logically related data stored in a single logical data repository</a:t>
            </a:r>
          </a:p>
        </p:txBody>
      </p:sp>
    </p:spTree>
    <p:extLst>
      <p:ext uri="{BB962C8B-B14F-4D97-AF65-F5344CB8AC3E}">
        <p14:creationId xmlns:p14="http://schemas.microsoft.com/office/powerpoint/2010/main" val="83747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990600"/>
          </a:xfrm>
        </p:spPr>
        <p:txBody>
          <a:bodyPr/>
          <a:lstStyle/>
          <a:p>
            <a:r>
              <a:rPr lang="en-US"/>
              <a:t>Database Systems</a:t>
            </a:r>
          </a:p>
        </p:txBody>
      </p:sp>
      <p:pic>
        <p:nvPicPr>
          <p:cNvPr id="45068" name="Picture 12" descr="Fig01-06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371601"/>
            <a:ext cx="8153400" cy="46212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00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3665" y="1697038"/>
            <a:ext cx="8229600" cy="4525962"/>
          </a:xfrm>
        </p:spPr>
        <p:txBody>
          <a:bodyPr/>
          <a:lstStyle/>
          <a:p>
            <a:r>
              <a:rPr lang="en-US" dirty="0"/>
              <a:t>File System</a:t>
            </a:r>
          </a:p>
          <a:p>
            <a:r>
              <a:rPr lang="en-US" dirty="0"/>
              <a:t>Problems with file system</a:t>
            </a:r>
          </a:p>
          <a:p>
            <a:r>
              <a:rPr lang="en-US" dirty="0"/>
              <a:t>Data redundancy</a:t>
            </a:r>
          </a:p>
          <a:p>
            <a:r>
              <a:rPr lang="en-US" dirty="0"/>
              <a:t>Database environment components</a:t>
            </a:r>
          </a:p>
          <a:p>
            <a:r>
              <a:rPr lang="en-US" dirty="0"/>
              <a:t>DBMS functions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1867" y="346114"/>
            <a:ext cx="58464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Topic &amp; Structure of The Lesson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270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Database System Environment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828800"/>
            <a:ext cx="7772400" cy="4114800"/>
          </a:xfrm>
        </p:spPr>
        <p:txBody>
          <a:bodyPr>
            <a:normAutofit/>
          </a:bodyPr>
          <a:lstStyle/>
          <a:p>
            <a:r>
              <a:rPr lang="en-US" dirty="0"/>
              <a:t>Database system is composed of five main components:</a:t>
            </a:r>
          </a:p>
          <a:p>
            <a:pPr lvl="1"/>
            <a:r>
              <a:rPr lang="en-US" sz="2200" dirty="0"/>
              <a:t>Hardware</a:t>
            </a:r>
          </a:p>
          <a:p>
            <a:pPr lvl="1"/>
            <a:r>
              <a:rPr lang="en-US" sz="2200" dirty="0"/>
              <a:t>Software</a:t>
            </a:r>
          </a:p>
          <a:p>
            <a:pPr lvl="2"/>
            <a:r>
              <a:rPr lang="en-US" sz="2000" dirty="0"/>
              <a:t>Operating system software</a:t>
            </a:r>
          </a:p>
          <a:p>
            <a:pPr lvl="2"/>
            <a:r>
              <a:rPr lang="en-US" sz="2000" dirty="0"/>
              <a:t>DBMS software</a:t>
            </a:r>
          </a:p>
          <a:p>
            <a:pPr lvl="2"/>
            <a:r>
              <a:rPr lang="en-US" sz="2000" dirty="0"/>
              <a:t>Application programs and utility software</a:t>
            </a:r>
          </a:p>
          <a:p>
            <a:pPr lvl="1"/>
            <a:r>
              <a:rPr lang="en-US" sz="2200" dirty="0"/>
              <a:t>People</a:t>
            </a:r>
          </a:p>
          <a:p>
            <a:pPr lvl="1"/>
            <a:r>
              <a:rPr lang="en-US" sz="2200" dirty="0"/>
              <a:t>Procedures</a:t>
            </a:r>
          </a:p>
          <a:p>
            <a:pPr lvl="1"/>
            <a:r>
              <a:rPr lang="en-US" sz="22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97708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040117" y="304800"/>
            <a:ext cx="7772400" cy="914400"/>
          </a:xfrm>
        </p:spPr>
        <p:txBody>
          <a:bodyPr/>
          <a:lstStyle/>
          <a:p>
            <a:r>
              <a:rPr lang="en-US" sz="2800" dirty="0"/>
              <a:t>The Database System Environment (</a:t>
            </a:r>
            <a:r>
              <a:rPr lang="en-US" sz="2400" dirty="0"/>
              <a:t>continued</a:t>
            </a:r>
            <a:r>
              <a:rPr lang="en-US" sz="2800" dirty="0"/>
              <a:t>)</a:t>
            </a:r>
          </a:p>
        </p:txBody>
      </p:sp>
      <p:pic>
        <p:nvPicPr>
          <p:cNvPr id="61453" name="Picture 13" descr="Fig01-0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3140" y="1432874"/>
            <a:ext cx="8843860" cy="4663126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06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 Functions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DBMS performs functions that guarantee integrity and consistency of data</a:t>
            </a:r>
          </a:p>
          <a:p>
            <a:pPr lvl="1"/>
            <a:r>
              <a:rPr lang="en-US" sz="3200" dirty="0" smtClean="0"/>
              <a:t>centralized </a:t>
            </a:r>
            <a:r>
              <a:rPr lang="en-US" sz="3200" dirty="0"/>
              <a:t>repository or a catalog of information about the </a:t>
            </a:r>
            <a:r>
              <a:rPr lang="en-US" sz="3200" dirty="0">
                <a:solidFill>
                  <a:srgbClr val="FF0000"/>
                </a:solidFill>
              </a:rPr>
              <a:t>database's structure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FF0000"/>
                </a:solidFill>
              </a:rPr>
              <a:t>organization</a:t>
            </a:r>
            <a:r>
              <a:rPr lang="en-US" sz="3200" dirty="0"/>
              <a:t>, and </a:t>
            </a:r>
            <a:r>
              <a:rPr lang="en-US" sz="3200" dirty="0" smtClean="0">
                <a:solidFill>
                  <a:srgbClr val="FF0000"/>
                </a:solidFill>
              </a:rPr>
              <a:t>metadata</a:t>
            </a:r>
            <a:r>
              <a:rPr lang="en-US" sz="3200" dirty="0" smtClean="0"/>
              <a:t>.</a:t>
            </a:r>
            <a:endParaRPr lang="en-US" sz="3200" dirty="0"/>
          </a:p>
          <a:p>
            <a:pPr lvl="2"/>
            <a:r>
              <a:rPr lang="en-US" sz="2800" dirty="0"/>
              <a:t>defines data elements and their relationships</a:t>
            </a:r>
          </a:p>
          <a:p>
            <a:pPr lvl="1"/>
            <a:r>
              <a:rPr lang="en-US" sz="3200" dirty="0"/>
              <a:t>Data storage management</a:t>
            </a:r>
          </a:p>
          <a:p>
            <a:pPr lvl="2"/>
            <a:r>
              <a:rPr lang="en-US" sz="2800" dirty="0" smtClean="0"/>
              <a:t>CRUDE(create, read, insert, update, execute).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7519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DBMS Functions (continued)</a:t>
            </a:r>
          </a:p>
        </p:txBody>
      </p:sp>
      <p:sp>
        <p:nvSpPr>
          <p:cNvPr id="4915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/>
              <a:t>Data transformation and presentation</a:t>
            </a:r>
          </a:p>
          <a:p>
            <a:pPr lvl="2"/>
            <a:r>
              <a:rPr lang="en-US" sz="2400" dirty="0"/>
              <a:t>translates logical requests into commands to physically locate and </a:t>
            </a:r>
            <a:r>
              <a:rPr lang="en-US" sz="2400" b="1" dirty="0"/>
              <a:t>retrieve the requested</a:t>
            </a:r>
            <a:r>
              <a:rPr lang="en-US" sz="2400" dirty="0"/>
              <a:t> data</a:t>
            </a:r>
          </a:p>
          <a:p>
            <a:pPr lvl="1"/>
            <a:r>
              <a:rPr lang="en-US" sz="2800" dirty="0"/>
              <a:t>Security management</a:t>
            </a:r>
          </a:p>
          <a:p>
            <a:pPr lvl="2"/>
            <a:r>
              <a:rPr lang="en-US" sz="2400" dirty="0"/>
              <a:t>enforces user security and data privacy within database</a:t>
            </a:r>
          </a:p>
        </p:txBody>
      </p:sp>
    </p:spTree>
    <p:extLst>
      <p:ext uri="{BB962C8B-B14F-4D97-AF65-F5344CB8AC3E}">
        <p14:creationId xmlns:p14="http://schemas.microsoft.com/office/powerpoint/2010/main" val="256043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DBMS Functions (continued)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3200" dirty="0"/>
              <a:t>Multiuser access control</a:t>
            </a:r>
          </a:p>
          <a:p>
            <a:pPr lvl="2"/>
            <a:r>
              <a:rPr lang="en-US" sz="2800" dirty="0"/>
              <a:t>uses sophisticated algorithms to ensure multiple users can access the database concurrently without compromising the integrity of the </a:t>
            </a:r>
            <a:r>
              <a:rPr lang="en-US" sz="2800" dirty="0" smtClean="0"/>
              <a:t>database.</a:t>
            </a:r>
            <a:endParaRPr lang="en-US" sz="2800" dirty="0"/>
          </a:p>
          <a:p>
            <a:pPr lvl="1"/>
            <a:r>
              <a:rPr lang="en-US" sz="3200" dirty="0"/>
              <a:t>Backup and recovery management</a:t>
            </a:r>
          </a:p>
          <a:p>
            <a:pPr lvl="2"/>
            <a:r>
              <a:rPr lang="en-US" sz="2800" dirty="0"/>
              <a:t>provides backup and data recovery procedures </a:t>
            </a:r>
          </a:p>
          <a:p>
            <a:pPr lvl="1"/>
            <a:r>
              <a:rPr lang="en-US" sz="3200" dirty="0"/>
              <a:t>Data integrity management</a:t>
            </a:r>
          </a:p>
          <a:p>
            <a:pPr lvl="2"/>
            <a:r>
              <a:rPr lang="en-US" sz="2800" dirty="0"/>
              <a:t>promotes and enforces integrity rules</a:t>
            </a:r>
          </a:p>
        </p:txBody>
      </p:sp>
    </p:spTree>
    <p:extLst>
      <p:ext uri="{BB962C8B-B14F-4D97-AF65-F5344CB8AC3E}">
        <p14:creationId xmlns:p14="http://schemas.microsoft.com/office/powerpoint/2010/main" val="95601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DBMS Functions (continued)</a:t>
            </a:r>
          </a:p>
        </p:txBody>
      </p:sp>
      <p:sp>
        <p:nvSpPr>
          <p:cNvPr id="8704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3200" dirty="0">
                <a:solidFill>
                  <a:srgbClr val="FF0000"/>
                </a:solidFill>
              </a:rPr>
              <a:t>Database access languages </a:t>
            </a:r>
            <a:r>
              <a:rPr lang="en-US" sz="3200" dirty="0"/>
              <a:t>and application programming interfaces</a:t>
            </a:r>
          </a:p>
          <a:p>
            <a:pPr lvl="2"/>
            <a:r>
              <a:rPr lang="en-US" sz="2800" dirty="0"/>
              <a:t>provide data access through a query language</a:t>
            </a:r>
          </a:p>
          <a:p>
            <a:pPr marL="914400" lvl="2" indent="0">
              <a:buNone/>
            </a:pPr>
            <a:endParaRPr lang="en-US" sz="2800" dirty="0"/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Database communication </a:t>
            </a:r>
            <a:r>
              <a:rPr lang="en-US" sz="3200" dirty="0" smtClean="0">
                <a:solidFill>
                  <a:srgbClr val="FF0000"/>
                </a:solidFill>
              </a:rPr>
              <a:t>interfaces</a:t>
            </a:r>
          </a:p>
          <a:p>
            <a:pPr marL="457200" lvl="1" indent="0">
              <a:buNone/>
            </a:pPr>
            <a:r>
              <a:rPr lang="en-US" sz="3200" dirty="0"/>
              <a:t>allow database to accept end-user requests via multiple, different network </a:t>
            </a:r>
            <a:r>
              <a:rPr lang="en-US" sz="3200" dirty="0" smtClean="0"/>
              <a:t>environments</a:t>
            </a:r>
            <a:endParaRPr lang="en-US" sz="3200" dirty="0" smtClean="0">
              <a:solidFill>
                <a:srgbClr val="FF0000"/>
              </a:solidFill>
            </a:endParaRPr>
          </a:p>
          <a:p>
            <a:pPr lvl="1"/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Data dictionary </a:t>
            </a: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</a:rPr>
              <a:t>management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1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990600"/>
          </a:xfrm>
        </p:spPr>
        <p:txBody>
          <a:bodyPr/>
          <a:lstStyle/>
          <a:p>
            <a:r>
              <a:rPr lang="en-US"/>
              <a:t>DBMS Functions (continued)</a:t>
            </a:r>
          </a:p>
        </p:txBody>
      </p:sp>
      <p:pic>
        <p:nvPicPr>
          <p:cNvPr id="64525" name="Picture 13" descr="Fig01-08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600200"/>
            <a:ext cx="8001000" cy="4495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17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036" y="96033"/>
            <a:ext cx="10363200" cy="605425"/>
          </a:xfrm>
        </p:spPr>
        <p:txBody>
          <a:bodyPr/>
          <a:lstStyle/>
          <a:p>
            <a:r>
              <a:rPr lang="en-US" dirty="0"/>
              <a:t>Metadata </a:t>
            </a:r>
            <a:r>
              <a:rPr lang="en-US" dirty="0" err="1"/>
              <a:t>vs</a:t>
            </a:r>
            <a:r>
              <a:rPr lang="en-US" dirty="0"/>
              <a:t> Data Dictionary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8410" y="728597"/>
            <a:ext cx="11586575" cy="1981200"/>
          </a:xfrm>
        </p:spPr>
        <p:txBody>
          <a:bodyPr/>
          <a:lstStyle/>
          <a:p>
            <a:r>
              <a:rPr lang="en-US" sz="2400" dirty="0"/>
              <a:t>Data about data; it describes the </a:t>
            </a:r>
            <a:r>
              <a:rPr lang="en-US" sz="2400" dirty="0">
                <a:solidFill>
                  <a:srgbClr val="FF0000"/>
                </a:solidFill>
              </a:rPr>
              <a:t>structure, organization, and properties </a:t>
            </a:r>
            <a:r>
              <a:rPr lang="en-US" sz="2400" dirty="0"/>
              <a:t>of the data in the database</a:t>
            </a:r>
            <a:r>
              <a:rPr lang="en-US" sz="2400" dirty="0" smtClean="0"/>
              <a:t>.</a:t>
            </a:r>
          </a:p>
          <a:p>
            <a:r>
              <a:rPr lang="en-US" sz="2400" b="1" dirty="0" smtClean="0"/>
              <a:t>Example</a:t>
            </a:r>
            <a:r>
              <a:rPr lang="en-US" sz="2400" dirty="0"/>
              <a:t>: Table name, column names, data types, primary keys, foreign keys, </a:t>
            </a:r>
            <a:r>
              <a:rPr lang="en-US" sz="2400" dirty="0" err="1"/>
              <a:t>etc.</a:t>
            </a:r>
            <a:r>
              <a:rPr lang="en-US" sz="2400" b="1" dirty="0" err="1"/>
              <a:t>Purpose</a:t>
            </a:r>
            <a:r>
              <a:rPr lang="en-US" sz="2400" dirty="0"/>
              <a:t>: Helps users and systems understand the data's structure</a:t>
            </a:r>
            <a:r>
              <a:rPr lang="en-US" sz="2400" dirty="0" smtClean="0"/>
              <a:t>.</a:t>
            </a:r>
          </a:p>
          <a:p>
            <a:r>
              <a:rPr lang="en-US" sz="2400" b="1" dirty="0" smtClean="0"/>
              <a:t>Example</a:t>
            </a:r>
            <a:r>
              <a:rPr lang="en-US" sz="2400" dirty="0"/>
              <a:t>: A table has columns like ID (</a:t>
            </a:r>
            <a:r>
              <a:rPr lang="en-US" sz="2400" dirty="0" err="1"/>
              <a:t>int</a:t>
            </a:r>
            <a:r>
              <a:rPr lang="en-US" sz="2400" dirty="0"/>
              <a:t>) and Name (</a:t>
            </a:r>
            <a:r>
              <a:rPr lang="en-US" sz="2400" dirty="0" err="1"/>
              <a:t>varchar</a:t>
            </a:r>
            <a:r>
              <a:rPr lang="en-US" sz="2400" dirty="0"/>
              <a:t>).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249" y="2755726"/>
            <a:ext cx="11590751" cy="3340274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Data dictionary</a:t>
            </a:r>
          </a:p>
          <a:p>
            <a:r>
              <a:rPr lang="en-US" sz="2400" dirty="0" smtClean="0"/>
              <a:t>A </a:t>
            </a:r>
            <a:r>
              <a:rPr lang="en-US" sz="2400" dirty="0"/>
              <a:t>centralized </a:t>
            </a:r>
            <a:r>
              <a:rPr lang="en-US" sz="2400" dirty="0">
                <a:solidFill>
                  <a:srgbClr val="FF0000"/>
                </a:solidFill>
              </a:rPr>
              <a:t>repository containing </a:t>
            </a:r>
            <a:r>
              <a:rPr lang="en-US" sz="2400" dirty="0"/>
              <a:t>details about the database's </a:t>
            </a:r>
            <a:r>
              <a:rPr lang="en-US" sz="2400" dirty="0" smtClean="0"/>
              <a:t>meta data.</a:t>
            </a:r>
          </a:p>
          <a:p>
            <a:r>
              <a:rPr lang="en-US" sz="2400" b="1" dirty="0" smtClean="0"/>
              <a:t>Example</a:t>
            </a:r>
            <a:r>
              <a:rPr lang="en-US" sz="2400" dirty="0"/>
              <a:t>: A </a:t>
            </a:r>
            <a:r>
              <a:rPr lang="en-US" sz="3200" b="1" dirty="0">
                <a:solidFill>
                  <a:srgbClr val="FF0000"/>
                </a:solidFill>
              </a:rPr>
              <a:t>document or system table listing </a:t>
            </a:r>
            <a:r>
              <a:rPr lang="en-US" sz="2400" dirty="0"/>
              <a:t>all tables, columns, constraints, and their relationships</a:t>
            </a:r>
            <a:r>
              <a:rPr lang="en-US" sz="2400" dirty="0" smtClean="0"/>
              <a:t>.</a:t>
            </a:r>
          </a:p>
          <a:p>
            <a:r>
              <a:rPr lang="en-US" sz="2400" b="1" dirty="0" smtClean="0"/>
              <a:t>Purpose</a:t>
            </a:r>
            <a:r>
              <a:rPr lang="en-US" sz="2400" dirty="0"/>
              <a:t>: Acts as a </a:t>
            </a:r>
            <a:r>
              <a:rPr lang="en-US" sz="2400" dirty="0">
                <a:solidFill>
                  <a:srgbClr val="FF0000"/>
                </a:solidFill>
              </a:rPr>
              <a:t>reference for developers and DBAs to understand database structure </a:t>
            </a:r>
            <a:r>
              <a:rPr lang="en-US" sz="2400" dirty="0"/>
              <a:t>and constraints</a:t>
            </a:r>
            <a:r>
              <a:rPr lang="en-US" sz="2400" dirty="0" smtClean="0"/>
              <a:t>.</a:t>
            </a:r>
          </a:p>
          <a:p>
            <a:r>
              <a:rPr lang="en-US" sz="2400" b="1" dirty="0" smtClean="0"/>
              <a:t>Example</a:t>
            </a:r>
            <a:r>
              <a:rPr lang="en-US" sz="2400" dirty="0"/>
              <a:t>: Entry in the data dictionary for a table </a:t>
            </a:r>
            <a:r>
              <a:rPr lang="en-US" sz="2400" dirty="0">
                <a:solidFill>
                  <a:srgbClr val="FF0000"/>
                </a:solidFill>
              </a:rPr>
              <a:t>Employees</a:t>
            </a:r>
            <a:r>
              <a:rPr lang="en-US" sz="2400" dirty="0"/>
              <a:t> might list columns ID, Name, Salary, etc. with their data types and constraints.</a:t>
            </a:r>
          </a:p>
        </p:txBody>
      </p:sp>
    </p:spTree>
    <p:extLst>
      <p:ext uri="{BB962C8B-B14F-4D97-AF65-F5344CB8AC3E}">
        <p14:creationId xmlns:p14="http://schemas.microsoft.com/office/powerpoint/2010/main" val="1178677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disadvantages of file based system</a:t>
            </a:r>
          </a:p>
          <a:p>
            <a:r>
              <a:rPr lang="en-US" dirty="0"/>
              <a:t>What is data redundancy?</a:t>
            </a:r>
          </a:p>
          <a:p>
            <a:r>
              <a:rPr lang="en-US" dirty="0"/>
              <a:t>Explain different types of data anomaly</a:t>
            </a:r>
          </a:p>
          <a:p>
            <a:r>
              <a:rPr lang="en-US" dirty="0"/>
              <a:t>Describe 3 functions of DBMS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/>
              <a:t>Quick Review Question</a:t>
            </a:r>
          </a:p>
        </p:txBody>
      </p:sp>
    </p:spTree>
    <p:extLst>
      <p:ext uri="{BB962C8B-B14F-4D97-AF65-F5344CB8AC3E}">
        <p14:creationId xmlns:p14="http://schemas.microsoft.com/office/powerpoint/2010/main" val="111020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Databases were preceded by file systems.</a:t>
            </a:r>
          </a:p>
          <a:p>
            <a:r>
              <a:rPr lang="en-US" sz="2400" dirty="0"/>
              <a:t>Limitations of file system data management: </a:t>
            </a:r>
          </a:p>
          <a:p>
            <a:pPr lvl="1"/>
            <a:r>
              <a:rPr lang="en-US" sz="2200" dirty="0"/>
              <a:t>requires extensive programming</a:t>
            </a:r>
          </a:p>
          <a:p>
            <a:pPr lvl="1"/>
            <a:r>
              <a:rPr lang="en-US" sz="2200" dirty="0"/>
              <a:t>system administration complex and difficult</a:t>
            </a:r>
          </a:p>
          <a:p>
            <a:pPr lvl="1"/>
            <a:r>
              <a:rPr lang="en-US" sz="2200" dirty="0"/>
              <a:t>making changes to existing structures is difficult</a:t>
            </a:r>
          </a:p>
          <a:p>
            <a:pPr lvl="1"/>
            <a:r>
              <a:rPr lang="en-US" sz="2200" dirty="0"/>
              <a:t>security features are likely to be inadequate</a:t>
            </a:r>
          </a:p>
          <a:p>
            <a:pPr lvl="1"/>
            <a:r>
              <a:rPr lang="en-US" sz="2200" dirty="0"/>
              <a:t>independent files tend to contain redundant data</a:t>
            </a:r>
          </a:p>
          <a:p>
            <a:r>
              <a:rPr lang="en-US" sz="2400" dirty="0"/>
              <a:t>DBMS’s were developed to address file systems’ inherent weaknesses</a:t>
            </a:r>
          </a:p>
          <a:p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88465" y="411164"/>
            <a:ext cx="7690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36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36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36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At the end of this topic, You should be able to</a:t>
            </a:r>
          </a:p>
          <a:p>
            <a:pPr lvl="1"/>
            <a:r>
              <a:rPr lang="en-US" dirty="0"/>
              <a:t>Explain what is file system and its problems</a:t>
            </a:r>
          </a:p>
          <a:p>
            <a:pPr lvl="1"/>
            <a:r>
              <a:rPr lang="en-US" dirty="0"/>
              <a:t>Understand data redundancy</a:t>
            </a:r>
          </a:p>
          <a:p>
            <a:pPr lvl="1"/>
            <a:r>
              <a:rPr lang="en-US" dirty="0"/>
              <a:t>State the types of data anomaly</a:t>
            </a:r>
          </a:p>
          <a:p>
            <a:pPr lvl="1"/>
            <a:r>
              <a:rPr lang="en-US" dirty="0"/>
              <a:t>List the components in database environment</a:t>
            </a:r>
          </a:p>
          <a:p>
            <a:pPr lvl="1"/>
            <a:r>
              <a:rPr lang="en-US" dirty="0"/>
              <a:t>Describe DBMS functions</a:t>
            </a:r>
          </a:p>
          <a:p>
            <a:pPr lvl="1"/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211536" y="350198"/>
            <a:ext cx="38363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21281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7095" y="569139"/>
            <a:ext cx="5623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Question and Answer Session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114801" y="22860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9600" dirty="0">
                <a:ea typeface="新細明體" pitchFamily="18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450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model</a:t>
            </a:r>
          </a:p>
          <a:p>
            <a:r>
              <a:rPr lang="en-US" dirty="0"/>
              <a:t>Business rules</a:t>
            </a:r>
          </a:p>
          <a:p>
            <a:r>
              <a:rPr lang="en-US" dirty="0"/>
              <a:t>Entity </a:t>
            </a:r>
            <a:r>
              <a:rPr lang="en-US"/>
              <a:t>relationship model</a:t>
            </a:r>
            <a:endParaRPr lang="en-US" dirty="0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848067" y="569139"/>
            <a:ext cx="45047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u="sng" dirty="0">
                <a:solidFill>
                  <a:srgbClr val="003366"/>
                </a:solidFill>
              </a:rPr>
              <a:t>What we will cover next</a:t>
            </a:r>
            <a:endParaRPr lang="en-US" altLang="en-US" u="sng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13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0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2000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dirty="0"/>
              <a:t>File system </a:t>
            </a:r>
          </a:p>
          <a:p>
            <a:pPr lvl="1"/>
            <a:r>
              <a:rPr lang="en-US" dirty="0"/>
              <a:t>Data redundancy</a:t>
            </a:r>
          </a:p>
          <a:p>
            <a:pPr lvl="1"/>
            <a:r>
              <a:rPr lang="en-US" dirty="0"/>
              <a:t>Data anomaly</a:t>
            </a:r>
          </a:p>
          <a:p>
            <a:pPr lvl="1"/>
            <a:endParaRPr lang="en-US" dirty="0"/>
          </a:p>
          <a:p>
            <a:endParaRPr lang="en-US" altLang="en-US" sz="2000" b="1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1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Database Design is Important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Defines the database’s expected use</a:t>
            </a:r>
          </a:p>
          <a:p>
            <a:r>
              <a:rPr lang="en-US"/>
              <a:t>Different approach needed for different types of databases</a:t>
            </a:r>
          </a:p>
          <a:p>
            <a:r>
              <a:rPr lang="en-US"/>
              <a:t>Avoid redundant data</a:t>
            </a:r>
          </a:p>
          <a:p>
            <a:r>
              <a:rPr lang="en-US"/>
              <a:t>Poorly designed database generates errors </a:t>
            </a:r>
            <a:r>
              <a:rPr lang="en-US">
                <a:sym typeface="Wingdings" pitchFamily="1" charset="2"/>
              </a:rPr>
              <a:t> leads to </a:t>
            </a:r>
            <a:r>
              <a:rPr lang="en-US"/>
              <a:t>bad decisions </a:t>
            </a:r>
            <a:r>
              <a:rPr lang="en-US">
                <a:sym typeface="Wingdings" pitchFamily="1" charset="2"/>
              </a:rPr>
              <a:t> </a:t>
            </a:r>
            <a:r>
              <a:rPr lang="en-US"/>
              <a:t>can lead to failure of organization</a:t>
            </a:r>
          </a:p>
        </p:txBody>
      </p:sp>
    </p:spTree>
    <p:extLst>
      <p:ext uri="{BB962C8B-B14F-4D97-AF65-F5344CB8AC3E}">
        <p14:creationId xmlns:p14="http://schemas.microsoft.com/office/powerpoint/2010/main" val="401663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Historical Roots: Files and File Systems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Managing data with file systems is obsolete</a:t>
            </a:r>
          </a:p>
          <a:p>
            <a:pPr lvl="1"/>
            <a:r>
              <a:rPr lang="en-US"/>
              <a:t>Understanding file system characteristics makes database design easier to understand</a:t>
            </a:r>
          </a:p>
          <a:p>
            <a:pPr lvl="1"/>
            <a:r>
              <a:rPr lang="en-US"/>
              <a:t>Awareness of problems with file systems helps prevent similar problems in DBMS</a:t>
            </a:r>
          </a:p>
          <a:p>
            <a:pPr lvl="1"/>
            <a:r>
              <a:rPr lang="en-US"/>
              <a:t>Knowledge of file systems is helpful if you plan to convert an obsolete file system to a DBMS</a:t>
            </a:r>
          </a:p>
        </p:txBody>
      </p:sp>
    </p:spTree>
    <p:extLst>
      <p:ext uri="{BB962C8B-B14F-4D97-AF65-F5344CB8AC3E}">
        <p14:creationId xmlns:p14="http://schemas.microsoft.com/office/powerpoint/2010/main" val="393687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Historical Roots: Files and File Systems</a:t>
            </a:r>
            <a:br>
              <a:rPr lang="en-US"/>
            </a:br>
            <a:r>
              <a:rPr lang="en-US"/>
              <a:t>(continued)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/>
              <a:t>Manual File systems:</a:t>
            </a:r>
          </a:p>
          <a:p>
            <a:r>
              <a:rPr lang="en-US" sz="2400"/>
              <a:t>Collection of file folders kept in file cabinet</a:t>
            </a:r>
          </a:p>
          <a:p>
            <a:r>
              <a:rPr lang="en-US" sz="2400"/>
              <a:t>Organization within folders based on data’s expected use (ideally logically related)</a:t>
            </a:r>
          </a:p>
          <a:p>
            <a:r>
              <a:rPr lang="en-US" sz="2400"/>
              <a:t>System adequate for small amounts of data with few reporting requirements</a:t>
            </a:r>
          </a:p>
          <a:p>
            <a:r>
              <a:rPr lang="en-US" sz="2400"/>
              <a:t>Finding and using data in growing collections of file folders became time-consuming and cumbersome</a:t>
            </a:r>
          </a:p>
        </p:txBody>
      </p:sp>
    </p:spTree>
    <p:extLst>
      <p:ext uri="{BB962C8B-B14F-4D97-AF65-F5344CB8AC3E}">
        <p14:creationId xmlns:p14="http://schemas.microsoft.com/office/powerpoint/2010/main" val="123046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Historical Roots: Files and File Systems</a:t>
            </a:r>
            <a:br>
              <a:rPr lang="en-US"/>
            </a:br>
            <a:r>
              <a:rPr lang="en-US"/>
              <a:t>(continued)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Conversion from manual to computer system:</a:t>
            </a:r>
          </a:p>
          <a:p>
            <a:r>
              <a:rPr lang="en-US"/>
              <a:t>Could be technically complex, requiring hiring of data processing (DP) specialists</a:t>
            </a:r>
          </a:p>
          <a:p>
            <a:r>
              <a:rPr lang="en-US"/>
              <a:t>Resulted in numerous “home-grown” systems being created</a:t>
            </a:r>
          </a:p>
          <a:p>
            <a:r>
              <a:rPr lang="en-US"/>
              <a:t>Initially, computer files were similar in design to manual files (see Figure 1.3)</a:t>
            </a:r>
          </a:p>
        </p:txBody>
      </p:sp>
    </p:spTree>
    <p:extLst>
      <p:ext uri="{BB962C8B-B14F-4D97-AF65-F5344CB8AC3E}">
        <p14:creationId xmlns:p14="http://schemas.microsoft.com/office/powerpoint/2010/main" val="235625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en-US" sz="2800"/>
              <a:t>Historical Roots: Files and File Systems</a:t>
            </a:r>
            <a:br>
              <a:rPr lang="en-US" sz="2800"/>
            </a:br>
            <a:r>
              <a:rPr lang="en-US" sz="2800"/>
              <a:t>(continued)</a:t>
            </a:r>
          </a:p>
        </p:txBody>
      </p:sp>
      <p:pic>
        <p:nvPicPr>
          <p:cNvPr id="23568" name="Picture 16" descr="Fig01-0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30" y="1234912"/>
            <a:ext cx="10157557" cy="4817096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20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1578</TotalTime>
  <Pages>11</Pages>
  <Words>1068</Words>
  <Application>Microsoft Office PowerPoint</Application>
  <PresentationFormat>Custom</PresentationFormat>
  <Paragraphs>167</Paragraphs>
  <Slides>31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UCTI-Template-foundation-level</vt:lpstr>
      <vt:lpstr>Introduction to Databases CT042-3-1-IDB </vt:lpstr>
      <vt:lpstr>Topic &amp; Structure of The Lesson</vt:lpstr>
      <vt:lpstr>Learning Outcomes</vt:lpstr>
      <vt:lpstr>Key Terms You Must Be Able To Use</vt:lpstr>
      <vt:lpstr>Why Database Design is Important</vt:lpstr>
      <vt:lpstr>Historical Roots: Files and File Systems</vt:lpstr>
      <vt:lpstr>Historical Roots: Files and File Systems (continued)</vt:lpstr>
      <vt:lpstr>Historical Roots: Files and File Systems (continued)</vt:lpstr>
      <vt:lpstr>Historical Roots: Files and File Systems (continued)</vt:lpstr>
      <vt:lpstr>Historical Roots: Files and File Systems (continued)</vt:lpstr>
      <vt:lpstr>Historical Roots: Files and File Systems (continued)</vt:lpstr>
      <vt:lpstr>Historical Roots: Files and File Systems (continued)</vt:lpstr>
      <vt:lpstr>Historical Roots: Files and File Systems (continued)</vt:lpstr>
      <vt:lpstr>Problems with File System  Data Management</vt:lpstr>
      <vt:lpstr>Problems with File System  Data Management</vt:lpstr>
      <vt:lpstr>Data Redundancy(unnecessary data)</vt:lpstr>
      <vt:lpstr>Data Anomalies( data deviates from expected patterns )</vt:lpstr>
      <vt:lpstr>Database Systems</vt:lpstr>
      <vt:lpstr>Database Systems</vt:lpstr>
      <vt:lpstr>The Database System Environment</vt:lpstr>
      <vt:lpstr>The Database System Environment (continued)</vt:lpstr>
      <vt:lpstr>DBMS Functions</vt:lpstr>
      <vt:lpstr>DBMS Functions (continued)</vt:lpstr>
      <vt:lpstr>DBMS Functions (continued)</vt:lpstr>
      <vt:lpstr>DBMS Functions (continued)</vt:lpstr>
      <vt:lpstr>DBMS Functions (continued)</vt:lpstr>
      <vt:lpstr>Metadata vs Data Dictionary</vt:lpstr>
      <vt:lpstr>Quick Review Question</vt:lpstr>
      <vt:lpstr>PowerPoint Presentation</vt:lpstr>
      <vt:lpstr>Question and Answer Session</vt:lpstr>
      <vt:lpstr>What we will cover next</vt:lpstr>
    </vt:vector>
  </TitlesOfParts>
  <Company>APU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HP</cp:lastModifiedBy>
  <cp:revision>344</cp:revision>
  <cp:lastPrinted>2023-02-03T03:07:34Z</cp:lastPrinted>
  <dcterms:created xsi:type="dcterms:W3CDTF">2005-08-02T10:18:20Z</dcterms:created>
  <dcterms:modified xsi:type="dcterms:W3CDTF">2024-11-22T01:40:36Z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